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93" r:id="rId2"/>
    <p:sldId id="281" r:id="rId3"/>
    <p:sldId id="283" r:id="rId4"/>
    <p:sldId id="284" r:id="rId5"/>
    <p:sldId id="262" r:id="rId6"/>
    <p:sldId id="292" r:id="rId7"/>
    <p:sldId id="287"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731"/>
    <p:restoredTop sz="94647"/>
  </p:normalViewPr>
  <p:slideViewPr>
    <p:cSldViewPr snapToGrid="0" snapToObjects="1">
      <p:cViewPr varScale="1">
        <p:scale>
          <a:sx n="142" d="100"/>
          <a:sy n="142" d="100"/>
        </p:scale>
        <p:origin x="200"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presProps" Target="presProps.xml"/><Relationship Id="rId10" Type="http://schemas.openxmlformats.org/officeDocument/2006/relationships/viewProps" Target="viewProps.xml"/></Relationships>
</file>

<file path=ppt/media/image1.tiff>
</file>

<file path=ppt/media/image2.tiff>
</file>

<file path=ppt/media/image3.tiff>
</file>

<file path=ppt/media/image4.tiff>
</file>

<file path=ppt/media/image5.tiff>
</file>

<file path=ppt/media/image6.tiff>
</file>

<file path=ppt/media/image7.tiff>
</file>

<file path=ppt/media/image8.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E3468001-798B-8044-8B21-AE361A03FF48}" type="datetimeFigureOut">
              <a:rPr lang="en-US" smtClean="0"/>
              <a:t>12/11/19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52911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468001-798B-8044-8B21-AE361A03FF48}" type="datetimeFigureOut">
              <a:rPr lang="en-US" smtClean="0"/>
              <a:t>12/11/19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5093208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468001-798B-8044-8B21-AE361A03FF48}" type="datetimeFigureOut">
              <a:rPr lang="en-US" smtClean="0"/>
              <a:t>12/11/19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2856249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E3468001-798B-8044-8B21-AE361A03FF48}" type="datetimeFigureOut">
              <a:rPr lang="en-US" smtClean="0"/>
              <a:t>12/11/19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1499048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3468001-798B-8044-8B21-AE361A03FF48}" type="datetimeFigureOut">
              <a:rPr lang="en-US" smtClean="0"/>
              <a:t>12/11/19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13263514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E3468001-798B-8044-8B21-AE361A03FF48}" type="datetimeFigureOut">
              <a:rPr lang="en-US" smtClean="0"/>
              <a:t>12/11/19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110795923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E3468001-798B-8044-8B21-AE361A03FF48}" type="datetimeFigureOut">
              <a:rPr lang="en-US" smtClean="0"/>
              <a:t>12/11/19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640209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3468001-798B-8044-8B21-AE361A03FF48}" type="datetimeFigureOut">
              <a:rPr lang="en-US" smtClean="0"/>
              <a:t>12/11/19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11152052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468001-798B-8044-8B21-AE361A03FF48}" type="datetimeFigureOut">
              <a:rPr lang="en-US" smtClean="0"/>
              <a:t>12/11/19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170800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468001-798B-8044-8B21-AE361A03FF48}" type="datetimeFigureOut">
              <a:rPr lang="en-US" smtClean="0"/>
              <a:t>12/11/19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14484870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3468001-798B-8044-8B21-AE361A03FF48}" type="datetimeFigureOut">
              <a:rPr lang="en-US" smtClean="0"/>
              <a:t>12/11/19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D08D64-A2C8-3C47-B63D-E760F43A73BE}" type="slidenum">
              <a:rPr lang="en-US" smtClean="0"/>
              <a:t>‹#›</a:t>
            </a:fld>
            <a:endParaRPr lang="en-US"/>
          </a:p>
        </p:txBody>
      </p:sp>
    </p:spTree>
    <p:extLst>
      <p:ext uri="{BB962C8B-B14F-4D97-AF65-F5344CB8AC3E}">
        <p14:creationId xmlns:p14="http://schemas.microsoft.com/office/powerpoint/2010/main" val="84729418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468001-798B-8044-8B21-AE361A03FF48}" type="datetimeFigureOut">
              <a:rPr lang="en-US" smtClean="0"/>
              <a:t>12/11/19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4D08D64-A2C8-3C47-B63D-E760F43A73BE}" type="slidenum">
              <a:rPr lang="en-US" smtClean="0"/>
              <a:t>‹#›</a:t>
            </a:fld>
            <a:endParaRPr lang="en-US"/>
          </a:p>
        </p:txBody>
      </p:sp>
    </p:spTree>
    <p:extLst>
      <p:ext uri="{BB962C8B-B14F-4D97-AF65-F5344CB8AC3E}">
        <p14:creationId xmlns:p14="http://schemas.microsoft.com/office/powerpoint/2010/main" val="212793466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 Id="rId3" Type="http://schemas.openxmlformats.org/officeDocument/2006/relationships/image" Target="../media/image4.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 Id="rId3" Type="http://schemas.openxmlformats.org/officeDocument/2006/relationships/image" Target="../media/image6.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 Id="rId3" Type="http://schemas.openxmlformats.org/officeDocument/2006/relationships/image" Target="../media/image8.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Using ground-truth lineage tracing to infer differentiation trajectories</a:t>
            </a:r>
          </a:p>
        </p:txBody>
      </p:sp>
      <p:sp>
        <p:nvSpPr>
          <p:cNvPr id="3" name="Subtitle 2"/>
          <p:cNvSpPr>
            <a:spLocks noGrp="1"/>
          </p:cNvSpPr>
          <p:nvPr>
            <p:ph type="subTitle" idx="1"/>
          </p:nvPr>
        </p:nvSpPr>
        <p:spPr/>
        <p:txBody>
          <a:bodyPr/>
          <a:lstStyle/>
          <a:p>
            <a:r>
              <a:rPr lang="en-US" dirty="0" smtClean="0"/>
              <a:t>Samantha Morris</a:t>
            </a:r>
          </a:p>
          <a:p>
            <a:r>
              <a:rPr lang="en-US" dirty="0" smtClean="0"/>
              <a:t>Washington University in St Louis</a:t>
            </a:r>
            <a:endParaRPr lang="en-US" dirty="0"/>
          </a:p>
        </p:txBody>
      </p:sp>
    </p:spTree>
    <p:extLst>
      <p:ext uri="{BB962C8B-B14F-4D97-AF65-F5344CB8AC3E}">
        <p14:creationId xmlns:p14="http://schemas.microsoft.com/office/powerpoint/2010/main" val="15532717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Lineage</a:t>
            </a:r>
          </a:p>
        </p:txBody>
      </p:sp>
      <p:pic>
        <p:nvPicPr>
          <p:cNvPr id="3" name="Picture 2">
            <a:extLst>
              <a:ext uri="{FF2B5EF4-FFF2-40B4-BE49-F238E27FC236}">
                <a16:creationId xmlns:a16="http://schemas.microsoft.com/office/drawing/2014/main" xmlns="" id="{4E743201-A6DD-674E-B30C-F4C9AE7352B6}"/>
              </a:ext>
            </a:extLst>
          </p:cNvPr>
          <p:cNvPicPr>
            <a:picLocks noChangeAspect="1"/>
          </p:cNvPicPr>
          <p:nvPr/>
        </p:nvPicPr>
        <p:blipFill>
          <a:blip r:embed="rId2"/>
          <a:stretch>
            <a:fillRect/>
          </a:stretch>
        </p:blipFill>
        <p:spPr>
          <a:xfrm>
            <a:off x="741493" y="1767421"/>
            <a:ext cx="4762500" cy="4013200"/>
          </a:xfrm>
          <a:prstGeom prst="rect">
            <a:avLst/>
          </a:prstGeom>
        </p:spPr>
      </p:pic>
      <p:sp>
        <p:nvSpPr>
          <p:cNvPr id="18" name="TextBox 17">
            <a:extLst>
              <a:ext uri="{FF2B5EF4-FFF2-40B4-BE49-F238E27FC236}">
                <a16:creationId xmlns:a16="http://schemas.microsoft.com/office/drawing/2014/main" xmlns="" id="{F6714AF2-5837-5D4A-B063-2EA4289A8CB6}"/>
              </a:ext>
            </a:extLst>
          </p:cNvPr>
          <p:cNvSpPr txBox="1"/>
          <p:nvPr/>
        </p:nvSpPr>
        <p:spPr>
          <a:xfrm>
            <a:off x="6096000" y="2607912"/>
            <a:ext cx="5683754" cy="1938992"/>
          </a:xfrm>
          <a:prstGeom prst="rect">
            <a:avLst/>
          </a:prstGeom>
          <a:noFill/>
        </p:spPr>
        <p:txBody>
          <a:bodyPr wrap="square" rtlCol="0">
            <a:spAutoFit/>
          </a:bodyPr>
          <a:lstStyle/>
          <a:p>
            <a:pPr marL="342900" indent="-342900">
              <a:buFont typeface="Arial" panose="020B0604020202020204" pitchFamily="34" charset="0"/>
              <a:buChar char="•"/>
            </a:pPr>
            <a:r>
              <a:rPr lang="en-US" sz="2000" b="1" dirty="0"/>
              <a:t>Clone: </a:t>
            </a:r>
            <a:r>
              <a:rPr lang="en-US" sz="2000" dirty="0"/>
              <a:t>a group of identical </a:t>
            </a:r>
            <a:r>
              <a:rPr lang="en-US" sz="2000" b="1" dirty="0"/>
              <a:t>cells</a:t>
            </a:r>
            <a:r>
              <a:rPr lang="en-US" sz="2000" dirty="0"/>
              <a:t> that share a common ancestry, </a:t>
            </a:r>
            <a:r>
              <a:rPr lang="en-US" sz="2000" b="1" dirty="0"/>
              <a:t>meaning</a:t>
            </a:r>
            <a:r>
              <a:rPr lang="en-US" sz="2000" dirty="0"/>
              <a:t> they are derived from the same </a:t>
            </a:r>
            <a:r>
              <a:rPr lang="en-US" sz="2000" b="1" dirty="0"/>
              <a:t>cell</a:t>
            </a:r>
            <a:r>
              <a:rPr lang="en-US" sz="2000" dirty="0"/>
              <a:t>.</a:t>
            </a:r>
          </a:p>
          <a:p>
            <a:endParaRPr lang="en-US" sz="2000" dirty="0"/>
          </a:p>
          <a:p>
            <a:pPr marL="342900" indent="-342900">
              <a:buFont typeface="Arial" panose="020B0604020202020204" pitchFamily="34" charset="0"/>
              <a:buChar char="•"/>
            </a:pPr>
            <a:r>
              <a:rPr lang="en-US" sz="2000" b="1" dirty="0"/>
              <a:t>Lineage</a:t>
            </a:r>
            <a:r>
              <a:rPr lang="en-US" sz="2000" dirty="0"/>
              <a:t>: Lineal descent from an ancestor; ancestry or pedigree.</a:t>
            </a:r>
          </a:p>
        </p:txBody>
      </p:sp>
    </p:spTree>
    <p:extLst>
      <p:ext uri="{BB962C8B-B14F-4D97-AF65-F5344CB8AC3E}">
        <p14:creationId xmlns:p14="http://schemas.microsoft.com/office/powerpoint/2010/main" val="33877879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Labeling cells to reconstruct lineage</a:t>
            </a:r>
          </a:p>
        </p:txBody>
      </p:sp>
      <p:pic>
        <p:nvPicPr>
          <p:cNvPr id="5" name="Picture 4">
            <a:extLst>
              <a:ext uri="{FF2B5EF4-FFF2-40B4-BE49-F238E27FC236}">
                <a16:creationId xmlns:a16="http://schemas.microsoft.com/office/drawing/2014/main" xmlns="" id="{784DB8C4-407E-684C-88B4-C469407ADBA5}"/>
              </a:ext>
            </a:extLst>
          </p:cNvPr>
          <p:cNvPicPr>
            <a:picLocks noChangeAspect="1"/>
          </p:cNvPicPr>
          <p:nvPr/>
        </p:nvPicPr>
        <p:blipFill>
          <a:blip r:embed="rId2"/>
          <a:stretch>
            <a:fillRect/>
          </a:stretch>
        </p:blipFill>
        <p:spPr>
          <a:xfrm>
            <a:off x="1435269" y="2181784"/>
            <a:ext cx="4064000" cy="2743200"/>
          </a:xfrm>
          <a:prstGeom prst="rect">
            <a:avLst/>
          </a:prstGeom>
        </p:spPr>
      </p:pic>
      <p:pic>
        <p:nvPicPr>
          <p:cNvPr id="12" name="Picture 11">
            <a:extLst>
              <a:ext uri="{FF2B5EF4-FFF2-40B4-BE49-F238E27FC236}">
                <a16:creationId xmlns:a16="http://schemas.microsoft.com/office/drawing/2014/main" xmlns="" id="{7ADFE8DD-28E3-134E-A633-E0369BDB7C45}"/>
              </a:ext>
            </a:extLst>
          </p:cNvPr>
          <p:cNvPicPr>
            <a:picLocks noChangeAspect="1"/>
          </p:cNvPicPr>
          <p:nvPr/>
        </p:nvPicPr>
        <p:blipFill>
          <a:blip r:embed="rId2"/>
          <a:stretch>
            <a:fillRect/>
          </a:stretch>
        </p:blipFill>
        <p:spPr>
          <a:xfrm>
            <a:off x="6365808" y="2181784"/>
            <a:ext cx="4064000" cy="2743200"/>
          </a:xfrm>
          <a:prstGeom prst="rect">
            <a:avLst/>
          </a:prstGeom>
        </p:spPr>
      </p:pic>
      <p:sp>
        <p:nvSpPr>
          <p:cNvPr id="16" name="Lightning Bolt 15">
            <a:extLst>
              <a:ext uri="{FF2B5EF4-FFF2-40B4-BE49-F238E27FC236}">
                <a16:creationId xmlns:a16="http://schemas.microsoft.com/office/drawing/2014/main" xmlns="" id="{91BA9147-1EC3-B64D-908F-780D6E94E54E}"/>
              </a:ext>
            </a:extLst>
          </p:cNvPr>
          <p:cNvSpPr/>
          <p:nvPr/>
        </p:nvSpPr>
        <p:spPr>
          <a:xfrm>
            <a:off x="3247350" y="2170165"/>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 name="Group 5">
            <a:extLst>
              <a:ext uri="{FF2B5EF4-FFF2-40B4-BE49-F238E27FC236}">
                <a16:creationId xmlns:a16="http://schemas.microsoft.com/office/drawing/2014/main" xmlns="" id="{74A0C191-8817-BC4F-830A-9995E42EFABB}"/>
              </a:ext>
            </a:extLst>
          </p:cNvPr>
          <p:cNvGrpSpPr/>
          <p:nvPr/>
        </p:nvGrpSpPr>
        <p:grpSpPr>
          <a:xfrm>
            <a:off x="1653573" y="2895468"/>
            <a:ext cx="3400068" cy="1660880"/>
            <a:chOff x="1653573" y="2895468"/>
            <a:chExt cx="3400068" cy="1660880"/>
          </a:xfrm>
        </p:grpSpPr>
        <p:sp>
          <p:nvSpPr>
            <p:cNvPr id="3" name="Lightning Bolt 2">
              <a:extLst>
                <a:ext uri="{FF2B5EF4-FFF2-40B4-BE49-F238E27FC236}">
                  <a16:creationId xmlns:a16="http://schemas.microsoft.com/office/drawing/2014/main" xmlns="" id="{C278F244-9BCD-1541-80D5-A8EEC171EFFD}"/>
                </a:ext>
              </a:extLst>
            </p:cNvPr>
            <p:cNvSpPr/>
            <p:nvPr/>
          </p:nvSpPr>
          <p:spPr>
            <a:xfrm>
              <a:off x="4016415" y="328707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Lightning Bolt 12">
              <a:extLst>
                <a:ext uri="{FF2B5EF4-FFF2-40B4-BE49-F238E27FC236}">
                  <a16:creationId xmlns:a16="http://schemas.microsoft.com/office/drawing/2014/main" xmlns="" id="{FE1B2A97-1B20-B146-BC9E-DAB06B3C807F}"/>
                </a:ext>
              </a:extLst>
            </p:cNvPr>
            <p:cNvSpPr/>
            <p:nvPr/>
          </p:nvSpPr>
          <p:spPr>
            <a:xfrm>
              <a:off x="3682678" y="4284430"/>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Lightning Bolt 13">
              <a:extLst>
                <a:ext uri="{FF2B5EF4-FFF2-40B4-BE49-F238E27FC236}">
                  <a16:creationId xmlns:a16="http://schemas.microsoft.com/office/drawing/2014/main" xmlns="" id="{0FCB5AC1-AF63-0348-8912-C715BF885CA7}"/>
                </a:ext>
              </a:extLst>
            </p:cNvPr>
            <p:cNvSpPr/>
            <p:nvPr/>
          </p:nvSpPr>
          <p:spPr>
            <a:xfrm>
              <a:off x="4313180" y="4301704"/>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Lightning Bolt 14">
              <a:extLst>
                <a:ext uri="{FF2B5EF4-FFF2-40B4-BE49-F238E27FC236}">
                  <a16:creationId xmlns:a16="http://schemas.microsoft.com/office/drawing/2014/main" xmlns="" id="{DC792F94-28D7-AB45-9B5E-A9CB40171008}"/>
                </a:ext>
              </a:extLst>
            </p:cNvPr>
            <p:cNvSpPr/>
            <p:nvPr/>
          </p:nvSpPr>
          <p:spPr>
            <a:xfrm>
              <a:off x="4833722" y="4307404"/>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Lightning Bolt 16">
              <a:extLst>
                <a:ext uri="{FF2B5EF4-FFF2-40B4-BE49-F238E27FC236}">
                  <a16:creationId xmlns:a16="http://schemas.microsoft.com/office/drawing/2014/main" xmlns="" id="{40D99410-3242-0B4F-BEBB-BA08B590C8B8}"/>
                </a:ext>
              </a:extLst>
            </p:cNvPr>
            <p:cNvSpPr/>
            <p:nvPr/>
          </p:nvSpPr>
          <p:spPr>
            <a:xfrm>
              <a:off x="3212626" y="289546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Lightning Bolt 17">
              <a:extLst>
                <a:ext uri="{FF2B5EF4-FFF2-40B4-BE49-F238E27FC236}">
                  <a16:creationId xmlns:a16="http://schemas.microsoft.com/office/drawing/2014/main" xmlns="" id="{F78971A5-C575-CF45-B2A8-31CABC49914E}"/>
                </a:ext>
              </a:extLst>
            </p:cNvPr>
            <p:cNvSpPr/>
            <p:nvPr/>
          </p:nvSpPr>
          <p:spPr>
            <a:xfrm>
              <a:off x="2505923" y="328707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Lightning Bolt 18">
              <a:extLst>
                <a:ext uri="{FF2B5EF4-FFF2-40B4-BE49-F238E27FC236}">
                  <a16:creationId xmlns:a16="http://schemas.microsoft.com/office/drawing/2014/main" xmlns="" id="{C20C6D53-222F-9546-8678-C2FDCCEFC813}"/>
                </a:ext>
              </a:extLst>
            </p:cNvPr>
            <p:cNvSpPr/>
            <p:nvPr/>
          </p:nvSpPr>
          <p:spPr>
            <a:xfrm>
              <a:off x="1653573" y="430744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Lightning Bolt 19">
              <a:extLst>
                <a:ext uri="{FF2B5EF4-FFF2-40B4-BE49-F238E27FC236}">
                  <a16:creationId xmlns:a16="http://schemas.microsoft.com/office/drawing/2014/main" xmlns="" id="{181C4F62-A6C6-B845-9B2C-26C6CFFA580C}"/>
                </a:ext>
              </a:extLst>
            </p:cNvPr>
            <p:cNvSpPr/>
            <p:nvPr/>
          </p:nvSpPr>
          <p:spPr>
            <a:xfrm>
              <a:off x="2242440" y="430744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Lightning Bolt 20">
              <a:extLst>
                <a:ext uri="{FF2B5EF4-FFF2-40B4-BE49-F238E27FC236}">
                  <a16:creationId xmlns:a16="http://schemas.microsoft.com/office/drawing/2014/main" xmlns="" id="{EA4F7F2A-6F03-BB41-A88C-78457DCFCEA2}"/>
                </a:ext>
              </a:extLst>
            </p:cNvPr>
            <p:cNvSpPr/>
            <p:nvPr/>
          </p:nvSpPr>
          <p:spPr>
            <a:xfrm>
              <a:off x="2793443" y="4301704"/>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2" name="Group 21">
            <a:extLst>
              <a:ext uri="{FF2B5EF4-FFF2-40B4-BE49-F238E27FC236}">
                <a16:creationId xmlns:a16="http://schemas.microsoft.com/office/drawing/2014/main" xmlns="" id="{316C54F2-00F6-DE45-9D86-9B7F3795EBCA}"/>
              </a:ext>
            </a:extLst>
          </p:cNvPr>
          <p:cNvGrpSpPr/>
          <p:nvPr/>
        </p:nvGrpSpPr>
        <p:grpSpPr>
          <a:xfrm>
            <a:off x="6607697" y="2147147"/>
            <a:ext cx="3400068" cy="2386183"/>
            <a:chOff x="6607697" y="2147147"/>
            <a:chExt cx="3400068" cy="2386183"/>
          </a:xfrm>
        </p:grpSpPr>
        <p:sp>
          <p:nvSpPr>
            <p:cNvPr id="23" name="Lightning Bolt 22">
              <a:extLst>
                <a:ext uri="{FF2B5EF4-FFF2-40B4-BE49-F238E27FC236}">
                  <a16:creationId xmlns:a16="http://schemas.microsoft.com/office/drawing/2014/main" xmlns="" id="{2D2ED691-3C5A-2B41-A5DE-9DFB680DE6B1}"/>
                </a:ext>
              </a:extLst>
            </p:cNvPr>
            <p:cNvSpPr/>
            <p:nvPr/>
          </p:nvSpPr>
          <p:spPr>
            <a:xfrm>
              <a:off x="8201474" y="2147147"/>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xmlns="" id="{90212B6C-93A0-034E-8AE5-53EEAEAAB879}"/>
                </a:ext>
              </a:extLst>
            </p:cNvPr>
            <p:cNvGrpSpPr/>
            <p:nvPr/>
          </p:nvGrpSpPr>
          <p:grpSpPr>
            <a:xfrm>
              <a:off x="6607697" y="2872450"/>
              <a:ext cx="3400068" cy="1660880"/>
              <a:chOff x="1653573" y="2895468"/>
              <a:chExt cx="3400068" cy="1660880"/>
            </a:xfrm>
          </p:grpSpPr>
          <p:sp>
            <p:nvSpPr>
              <p:cNvPr id="25" name="Lightning Bolt 24">
                <a:extLst>
                  <a:ext uri="{FF2B5EF4-FFF2-40B4-BE49-F238E27FC236}">
                    <a16:creationId xmlns:a16="http://schemas.microsoft.com/office/drawing/2014/main" xmlns="" id="{26E8D301-0EF1-6D44-AFA1-FE3C7C197610}"/>
                  </a:ext>
                </a:extLst>
              </p:cNvPr>
              <p:cNvSpPr/>
              <p:nvPr/>
            </p:nvSpPr>
            <p:spPr>
              <a:xfrm>
                <a:off x="4016415" y="328707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Lightning Bolt 25">
                <a:extLst>
                  <a:ext uri="{FF2B5EF4-FFF2-40B4-BE49-F238E27FC236}">
                    <a16:creationId xmlns:a16="http://schemas.microsoft.com/office/drawing/2014/main" xmlns="" id="{9654EC05-38FE-5C42-9AFE-ADD2E325C90C}"/>
                  </a:ext>
                </a:extLst>
              </p:cNvPr>
              <p:cNvSpPr/>
              <p:nvPr/>
            </p:nvSpPr>
            <p:spPr>
              <a:xfrm>
                <a:off x="3682678" y="4284430"/>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Lightning Bolt 26">
                <a:extLst>
                  <a:ext uri="{FF2B5EF4-FFF2-40B4-BE49-F238E27FC236}">
                    <a16:creationId xmlns:a16="http://schemas.microsoft.com/office/drawing/2014/main" xmlns="" id="{DF8175CB-F4F6-A74C-964F-D158D4FCECC4}"/>
                  </a:ext>
                </a:extLst>
              </p:cNvPr>
              <p:cNvSpPr/>
              <p:nvPr/>
            </p:nvSpPr>
            <p:spPr>
              <a:xfrm>
                <a:off x="4313180" y="4301704"/>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Lightning Bolt 27">
                <a:extLst>
                  <a:ext uri="{FF2B5EF4-FFF2-40B4-BE49-F238E27FC236}">
                    <a16:creationId xmlns:a16="http://schemas.microsoft.com/office/drawing/2014/main" xmlns="" id="{BA968FB9-F9FB-0140-BB4A-6D83304C84EC}"/>
                  </a:ext>
                </a:extLst>
              </p:cNvPr>
              <p:cNvSpPr/>
              <p:nvPr/>
            </p:nvSpPr>
            <p:spPr>
              <a:xfrm>
                <a:off x="4833722" y="4307404"/>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Lightning Bolt 34">
                <a:extLst>
                  <a:ext uri="{FF2B5EF4-FFF2-40B4-BE49-F238E27FC236}">
                    <a16:creationId xmlns:a16="http://schemas.microsoft.com/office/drawing/2014/main" xmlns="" id="{FCFDA757-FC3A-3748-B263-D910C2310412}"/>
                  </a:ext>
                </a:extLst>
              </p:cNvPr>
              <p:cNvSpPr/>
              <p:nvPr/>
            </p:nvSpPr>
            <p:spPr>
              <a:xfrm>
                <a:off x="3212626" y="289546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Lightning Bolt 35">
                <a:extLst>
                  <a:ext uri="{FF2B5EF4-FFF2-40B4-BE49-F238E27FC236}">
                    <a16:creationId xmlns:a16="http://schemas.microsoft.com/office/drawing/2014/main" xmlns="" id="{056E3510-AEF4-0A40-9B05-3034E4D526D5}"/>
                  </a:ext>
                </a:extLst>
              </p:cNvPr>
              <p:cNvSpPr/>
              <p:nvPr/>
            </p:nvSpPr>
            <p:spPr>
              <a:xfrm>
                <a:off x="2505923" y="328707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Lightning Bolt 36">
                <a:extLst>
                  <a:ext uri="{FF2B5EF4-FFF2-40B4-BE49-F238E27FC236}">
                    <a16:creationId xmlns:a16="http://schemas.microsoft.com/office/drawing/2014/main" xmlns="" id="{03B639E2-C47B-1248-8BDF-0ABC0FFC0E78}"/>
                  </a:ext>
                </a:extLst>
              </p:cNvPr>
              <p:cNvSpPr/>
              <p:nvPr/>
            </p:nvSpPr>
            <p:spPr>
              <a:xfrm>
                <a:off x="1653573" y="430744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Lightning Bolt 37">
                <a:extLst>
                  <a:ext uri="{FF2B5EF4-FFF2-40B4-BE49-F238E27FC236}">
                    <a16:creationId xmlns:a16="http://schemas.microsoft.com/office/drawing/2014/main" xmlns="" id="{DCB4F095-2AE1-384A-9654-5263CF4F18BB}"/>
                  </a:ext>
                </a:extLst>
              </p:cNvPr>
              <p:cNvSpPr/>
              <p:nvPr/>
            </p:nvSpPr>
            <p:spPr>
              <a:xfrm>
                <a:off x="2242440" y="4307448"/>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Lightning Bolt 38">
                <a:extLst>
                  <a:ext uri="{FF2B5EF4-FFF2-40B4-BE49-F238E27FC236}">
                    <a16:creationId xmlns:a16="http://schemas.microsoft.com/office/drawing/2014/main" xmlns="" id="{03DE3B99-B2AA-BD45-B657-5D2D96519139}"/>
                  </a:ext>
                </a:extLst>
              </p:cNvPr>
              <p:cNvSpPr/>
              <p:nvPr/>
            </p:nvSpPr>
            <p:spPr>
              <a:xfrm>
                <a:off x="2793443" y="4301704"/>
                <a:ext cx="219919" cy="248900"/>
              </a:xfrm>
              <a:prstGeom prst="lightningBol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7" name="TextBox 6">
            <a:extLst>
              <a:ext uri="{FF2B5EF4-FFF2-40B4-BE49-F238E27FC236}">
                <a16:creationId xmlns:a16="http://schemas.microsoft.com/office/drawing/2014/main" xmlns="" id="{DB7639BE-5F3D-3546-A65B-0615D1A0B5F3}"/>
              </a:ext>
            </a:extLst>
          </p:cNvPr>
          <p:cNvSpPr txBox="1"/>
          <p:nvPr/>
        </p:nvSpPr>
        <p:spPr>
          <a:xfrm>
            <a:off x="2709131" y="5250155"/>
            <a:ext cx="1691511" cy="369332"/>
          </a:xfrm>
          <a:prstGeom prst="rect">
            <a:avLst/>
          </a:prstGeom>
          <a:noFill/>
        </p:spPr>
        <p:txBody>
          <a:bodyPr wrap="square" rtlCol="0">
            <a:spAutoFit/>
          </a:bodyPr>
          <a:lstStyle/>
          <a:p>
            <a:r>
              <a:rPr lang="en-US" dirty="0"/>
              <a:t>Clonal analysis</a:t>
            </a:r>
          </a:p>
        </p:txBody>
      </p:sp>
      <p:sp>
        <p:nvSpPr>
          <p:cNvPr id="40" name="TextBox 39">
            <a:extLst>
              <a:ext uri="{FF2B5EF4-FFF2-40B4-BE49-F238E27FC236}">
                <a16:creationId xmlns:a16="http://schemas.microsoft.com/office/drawing/2014/main" xmlns="" id="{36F4C682-708C-5047-B4CD-9FE8BE0C3DDA}"/>
              </a:ext>
            </a:extLst>
          </p:cNvPr>
          <p:cNvSpPr txBox="1"/>
          <p:nvPr/>
        </p:nvSpPr>
        <p:spPr>
          <a:xfrm>
            <a:off x="7498947" y="5250155"/>
            <a:ext cx="1691511" cy="369332"/>
          </a:xfrm>
          <a:prstGeom prst="rect">
            <a:avLst/>
          </a:prstGeom>
          <a:noFill/>
        </p:spPr>
        <p:txBody>
          <a:bodyPr wrap="square" rtlCol="0">
            <a:spAutoFit/>
          </a:bodyPr>
          <a:lstStyle/>
          <a:p>
            <a:r>
              <a:rPr lang="en-US" dirty="0"/>
              <a:t>Lineage analysis</a:t>
            </a:r>
          </a:p>
        </p:txBody>
      </p:sp>
      <p:grpSp>
        <p:nvGrpSpPr>
          <p:cNvPr id="10" name="Group 9">
            <a:extLst>
              <a:ext uri="{FF2B5EF4-FFF2-40B4-BE49-F238E27FC236}">
                <a16:creationId xmlns:a16="http://schemas.microsoft.com/office/drawing/2014/main" xmlns="" id="{A5299A83-F563-0A4A-B41C-766F24C40358}"/>
              </a:ext>
            </a:extLst>
          </p:cNvPr>
          <p:cNvGrpSpPr/>
          <p:nvPr/>
        </p:nvGrpSpPr>
        <p:grpSpPr>
          <a:xfrm>
            <a:off x="6527248" y="3342123"/>
            <a:ext cx="1360748" cy="1292639"/>
            <a:chOff x="6527248" y="3342123"/>
            <a:chExt cx="1360748" cy="1292639"/>
          </a:xfrm>
        </p:grpSpPr>
        <p:sp>
          <p:nvSpPr>
            <p:cNvPr id="41" name="Lightning Bolt 40">
              <a:extLst>
                <a:ext uri="{FF2B5EF4-FFF2-40B4-BE49-F238E27FC236}">
                  <a16:creationId xmlns:a16="http://schemas.microsoft.com/office/drawing/2014/main" xmlns="" id="{9267BD61-01D5-A944-8E64-C02139990E68}"/>
                </a:ext>
              </a:extLst>
            </p:cNvPr>
            <p:cNvSpPr/>
            <p:nvPr/>
          </p:nvSpPr>
          <p:spPr>
            <a:xfrm>
              <a:off x="7388987" y="3342123"/>
              <a:ext cx="219919" cy="248900"/>
            </a:xfrm>
            <a:prstGeom prst="lightningBol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Lightning Bolt 41">
              <a:extLst>
                <a:ext uri="{FF2B5EF4-FFF2-40B4-BE49-F238E27FC236}">
                  <a16:creationId xmlns:a16="http://schemas.microsoft.com/office/drawing/2014/main" xmlns="" id="{790F19E8-B045-E944-8383-437DA94396EE}"/>
                </a:ext>
              </a:extLst>
            </p:cNvPr>
            <p:cNvSpPr/>
            <p:nvPr/>
          </p:nvSpPr>
          <p:spPr>
            <a:xfrm>
              <a:off x="6527248" y="4385862"/>
              <a:ext cx="219919" cy="248900"/>
            </a:xfrm>
            <a:prstGeom prst="lightningBol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Lightning Bolt 42">
              <a:extLst>
                <a:ext uri="{FF2B5EF4-FFF2-40B4-BE49-F238E27FC236}">
                  <a16:creationId xmlns:a16="http://schemas.microsoft.com/office/drawing/2014/main" xmlns="" id="{2131DFF7-F023-2F48-BC70-52C9381F07B3}"/>
                </a:ext>
              </a:extLst>
            </p:cNvPr>
            <p:cNvSpPr/>
            <p:nvPr/>
          </p:nvSpPr>
          <p:spPr>
            <a:xfrm>
              <a:off x="7078251" y="4370166"/>
              <a:ext cx="219919" cy="248900"/>
            </a:xfrm>
            <a:prstGeom prst="lightningBol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Lightning Bolt 43">
              <a:extLst>
                <a:ext uri="{FF2B5EF4-FFF2-40B4-BE49-F238E27FC236}">
                  <a16:creationId xmlns:a16="http://schemas.microsoft.com/office/drawing/2014/main" xmlns="" id="{036910B7-0E3E-1640-AF12-C7C0554410DD}"/>
                </a:ext>
              </a:extLst>
            </p:cNvPr>
            <p:cNvSpPr/>
            <p:nvPr/>
          </p:nvSpPr>
          <p:spPr>
            <a:xfrm>
              <a:off x="7668077" y="4357648"/>
              <a:ext cx="219919" cy="248900"/>
            </a:xfrm>
            <a:prstGeom prst="lightningBol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1" name="Group 10">
            <a:extLst>
              <a:ext uri="{FF2B5EF4-FFF2-40B4-BE49-F238E27FC236}">
                <a16:creationId xmlns:a16="http://schemas.microsoft.com/office/drawing/2014/main" xmlns="" id="{647974CD-0E1A-1641-B30F-CB3BD9DDD704}"/>
              </a:ext>
            </a:extLst>
          </p:cNvPr>
          <p:cNvGrpSpPr/>
          <p:nvPr/>
        </p:nvGrpSpPr>
        <p:grpSpPr>
          <a:xfrm>
            <a:off x="8746762" y="3338045"/>
            <a:ext cx="1395881" cy="1238908"/>
            <a:chOff x="8746762" y="3338045"/>
            <a:chExt cx="1395881" cy="1238908"/>
          </a:xfrm>
        </p:grpSpPr>
        <p:sp>
          <p:nvSpPr>
            <p:cNvPr id="45" name="Lightning Bolt 44">
              <a:extLst>
                <a:ext uri="{FF2B5EF4-FFF2-40B4-BE49-F238E27FC236}">
                  <a16:creationId xmlns:a16="http://schemas.microsoft.com/office/drawing/2014/main" xmlns="" id="{5717C4F6-DB8F-5141-AA92-54AD9FE2FB34}"/>
                </a:ext>
              </a:extLst>
            </p:cNvPr>
            <p:cNvSpPr/>
            <p:nvPr/>
          </p:nvSpPr>
          <p:spPr>
            <a:xfrm>
              <a:off x="9081949" y="3338045"/>
              <a:ext cx="219919" cy="248900"/>
            </a:xfrm>
            <a:prstGeom prst="lightningBol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Lightning Bolt 45">
              <a:extLst>
                <a:ext uri="{FF2B5EF4-FFF2-40B4-BE49-F238E27FC236}">
                  <a16:creationId xmlns:a16="http://schemas.microsoft.com/office/drawing/2014/main" xmlns="" id="{6D3EB2E2-E86C-5341-952D-862283CA0215}"/>
                </a:ext>
              </a:extLst>
            </p:cNvPr>
            <p:cNvSpPr/>
            <p:nvPr/>
          </p:nvSpPr>
          <p:spPr>
            <a:xfrm>
              <a:off x="8746762" y="4317685"/>
              <a:ext cx="219919" cy="248900"/>
            </a:xfrm>
            <a:prstGeom prst="lightningBol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Lightning Bolt 46">
              <a:extLst>
                <a:ext uri="{FF2B5EF4-FFF2-40B4-BE49-F238E27FC236}">
                  <a16:creationId xmlns:a16="http://schemas.microsoft.com/office/drawing/2014/main" xmlns="" id="{5BB7B228-1B36-BC4C-84A0-935144E8C293}"/>
                </a:ext>
              </a:extLst>
            </p:cNvPr>
            <p:cNvSpPr/>
            <p:nvPr/>
          </p:nvSpPr>
          <p:spPr>
            <a:xfrm>
              <a:off x="9400326" y="4328053"/>
              <a:ext cx="219919" cy="248900"/>
            </a:xfrm>
            <a:prstGeom prst="lightningBol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Lightning Bolt 47">
              <a:extLst>
                <a:ext uri="{FF2B5EF4-FFF2-40B4-BE49-F238E27FC236}">
                  <a16:creationId xmlns:a16="http://schemas.microsoft.com/office/drawing/2014/main" xmlns="" id="{55539FAD-460A-F042-AA78-9B1ACE61F3A1}"/>
                </a:ext>
              </a:extLst>
            </p:cNvPr>
            <p:cNvSpPr/>
            <p:nvPr/>
          </p:nvSpPr>
          <p:spPr>
            <a:xfrm>
              <a:off x="9922724" y="4326846"/>
              <a:ext cx="219919" cy="248900"/>
            </a:xfrm>
            <a:prstGeom prst="lightningBol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9263213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50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Barcoding methods to label cells</a:t>
            </a:r>
          </a:p>
        </p:txBody>
      </p:sp>
      <p:sp>
        <p:nvSpPr>
          <p:cNvPr id="22" name="TextShape 3">
            <a:extLst>
              <a:ext uri="{FF2B5EF4-FFF2-40B4-BE49-F238E27FC236}">
                <a16:creationId xmlns:a16="http://schemas.microsoft.com/office/drawing/2014/main" xmlns="" id="{C8B09B3A-4609-1A48-9372-72331A63976C}"/>
              </a:ext>
            </a:extLst>
          </p:cNvPr>
          <p:cNvSpPr txBox="1"/>
          <p:nvPr/>
        </p:nvSpPr>
        <p:spPr>
          <a:xfrm>
            <a:off x="8502961" y="5986294"/>
            <a:ext cx="3808524" cy="934766"/>
          </a:xfrm>
          <a:prstGeom prst="rect">
            <a:avLst/>
          </a:prstGeom>
          <a:noFill/>
          <a:ln>
            <a:noFill/>
          </a:ln>
        </p:spPr>
        <p:txBody>
          <a:bodyPr lIns="81612" tIns="40806" rIns="81612" bIns="40806"/>
          <a:lstStyle/>
          <a:p>
            <a:r>
              <a:rPr lang="en-US" sz="1600" spc="-1" dirty="0">
                <a:latin typeface="Arial"/>
              </a:rPr>
              <a:t>Biddy </a:t>
            </a:r>
            <a:r>
              <a:rPr lang="en-US" sz="1600" i="1" spc="-1" dirty="0">
                <a:latin typeface="Arial"/>
              </a:rPr>
              <a:t>et al</a:t>
            </a:r>
            <a:r>
              <a:rPr lang="en-US" sz="1600" spc="-1" dirty="0">
                <a:latin typeface="Arial"/>
              </a:rPr>
              <a:t>., </a:t>
            </a:r>
            <a:r>
              <a:rPr lang="en-US" sz="1600" b="1" i="1" spc="-1" dirty="0">
                <a:latin typeface="Arial"/>
              </a:rPr>
              <a:t>Nature</a:t>
            </a:r>
            <a:r>
              <a:rPr lang="en-US" sz="1600" spc="-1" dirty="0">
                <a:latin typeface="Arial"/>
              </a:rPr>
              <a:t>, 2018</a:t>
            </a:r>
          </a:p>
          <a:p>
            <a:r>
              <a:rPr lang="en-US" sz="1600" spc="-1" dirty="0">
                <a:latin typeface="Arial"/>
              </a:rPr>
              <a:t>Guo </a:t>
            </a:r>
            <a:r>
              <a:rPr lang="en-US" sz="1600" i="1" spc="-1" dirty="0">
                <a:latin typeface="Arial"/>
              </a:rPr>
              <a:t>et al</a:t>
            </a:r>
            <a:r>
              <a:rPr lang="en-US" sz="1600" spc="-1" dirty="0">
                <a:latin typeface="Arial"/>
              </a:rPr>
              <a:t>., </a:t>
            </a:r>
            <a:r>
              <a:rPr lang="en-US" sz="1600" b="1" i="1" spc="-1" dirty="0">
                <a:latin typeface="Arial"/>
              </a:rPr>
              <a:t>Genome Biology</a:t>
            </a:r>
            <a:r>
              <a:rPr lang="en-US" sz="1600" spc="-1" dirty="0">
                <a:latin typeface="Arial"/>
              </a:rPr>
              <a:t>, 2019</a:t>
            </a:r>
          </a:p>
          <a:p>
            <a:r>
              <a:rPr lang="en-US" sz="1600" spc="-1" dirty="0">
                <a:latin typeface="Arial"/>
              </a:rPr>
              <a:t>Kong </a:t>
            </a:r>
            <a:r>
              <a:rPr lang="en-US" sz="1600" i="1" spc="-1" dirty="0">
                <a:latin typeface="Arial"/>
              </a:rPr>
              <a:t>et al</a:t>
            </a:r>
            <a:r>
              <a:rPr lang="en-US" sz="1600" spc="-1" dirty="0">
                <a:latin typeface="Arial"/>
              </a:rPr>
              <a:t>., </a:t>
            </a:r>
            <a:r>
              <a:rPr lang="en-US" sz="1600" b="1" i="1" spc="-1" dirty="0">
                <a:latin typeface="Arial"/>
              </a:rPr>
              <a:t>Nature Protocols</a:t>
            </a:r>
            <a:r>
              <a:rPr lang="en-US" sz="1600" spc="-1" dirty="0">
                <a:latin typeface="Arial"/>
              </a:rPr>
              <a:t>, In press</a:t>
            </a:r>
          </a:p>
          <a:p>
            <a:endParaRPr lang="en-US" sz="1600" spc="-1" dirty="0">
              <a:latin typeface="Arial"/>
            </a:endParaRPr>
          </a:p>
          <a:p>
            <a:endParaRPr lang="en-US" sz="1600" spc="-1" dirty="0">
              <a:latin typeface="Arial"/>
            </a:endParaRPr>
          </a:p>
        </p:txBody>
      </p:sp>
      <p:pic>
        <p:nvPicPr>
          <p:cNvPr id="25" name="Picture 24">
            <a:extLst>
              <a:ext uri="{FF2B5EF4-FFF2-40B4-BE49-F238E27FC236}">
                <a16:creationId xmlns:a16="http://schemas.microsoft.com/office/drawing/2014/main" xmlns="" id="{6293D056-B4E5-9747-8665-8AE584422A8D}"/>
              </a:ext>
            </a:extLst>
          </p:cNvPr>
          <p:cNvPicPr>
            <a:picLocks noChangeAspect="1"/>
          </p:cNvPicPr>
          <p:nvPr/>
        </p:nvPicPr>
        <p:blipFill>
          <a:blip r:embed="rId2"/>
          <a:stretch>
            <a:fillRect/>
          </a:stretch>
        </p:blipFill>
        <p:spPr>
          <a:xfrm>
            <a:off x="995126" y="1776325"/>
            <a:ext cx="4954261" cy="2918789"/>
          </a:xfrm>
          <a:prstGeom prst="rect">
            <a:avLst/>
          </a:prstGeom>
        </p:spPr>
      </p:pic>
      <p:grpSp>
        <p:nvGrpSpPr>
          <p:cNvPr id="8" name="Group 7">
            <a:extLst>
              <a:ext uri="{FF2B5EF4-FFF2-40B4-BE49-F238E27FC236}">
                <a16:creationId xmlns:a16="http://schemas.microsoft.com/office/drawing/2014/main" xmlns="" id="{9638B2CF-B685-3E4D-B7C7-61806B26B70E}"/>
              </a:ext>
            </a:extLst>
          </p:cNvPr>
          <p:cNvGrpSpPr/>
          <p:nvPr/>
        </p:nvGrpSpPr>
        <p:grpSpPr>
          <a:xfrm>
            <a:off x="7411649" y="1771624"/>
            <a:ext cx="3245839" cy="2923490"/>
            <a:chOff x="7584471" y="1697648"/>
            <a:chExt cx="3423051" cy="3119135"/>
          </a:xfrm>
        </p:grpSpPr>
        <p:pic>
          <p:nvPicPr>
            <p:cNvPr id="4" name="Picture 3">
              <a:extLst>
                <a:ext uri="{FF2B5EF4-FFF2-40B4-BE49-F238E27FC236}">
                  <a16:creationId xmlns:a16="http://schemas.microsoft.com/office/drawing/2014/main" xmlns="" id="{AF617BE5-13F2-5243-B425-4CF671365D2D}"/>
                </a:ext>
              </a:extLst>
            </p:cNvPr>
            <p:cNvPicPr>
              <a:picLocks noChangeAspect="1"/>
            </p:cNvPicPr>
            <p:nvPr/>
          </p:nvPicPr>
          <p:blipFill>
            <a:blip r:embed="rId3"/>
            <a:stretch>
              <a:fillRect/>
            </a:stretch>
          </p:blipFill>
          <p:spPr>
            <a:xfrm>
              <a:off x="7584471" y="1697648"/>
              <a:ext cx="3423051" cy="3119135"/>
            </a:xfrm>
            <a:prstGeom prst="rect">
              <a:avLst/>
            </a:prstGeom>
          </p:spPr>
        </p:pic>
        <p:sp>
          <p:nvSpPr>
            <p:cNvPr id="7" name="Rectangle 6">
              <a:extLst>
                <a:ext uri="{FF2B5EF4-FFF2-40B4-BE49-F238E27FC236}">
                  <a16:creationId xmlns:a16="http://schemas.microsoft.com/office/drawing/2014/main" xmlns="" id="{46A2EEA2-DDE6-B943-A550-13A9D772D9B4}"/>
                </a:ext>
              </a:extLst>
            </p:cNvPr>
            <p:cNvSpPr/>
            <p:nvPr/>
          </p:nvSpPr>
          <p:spPr>
            <a:xfrm>
              <a:off x="7766613" y="1794076"/>
              <a:ext cx="300941" cy="35881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TextBox 10">
            <a:extLst>
              <a:ext uri="{FF2B5EF4-FFF2-40B4-BE49-F238E27FC236}">
                <a16:creationId xmlns:a16="http://schemas.microsoft.com/office/drawing/2014/main" xmlns="" id="{DEF8D685-FF8B-9443-AF14-9D2545792386}"/>
              </a:ext>
            </a:extLst>
          </p:cNvPr>
          <p:cNvSpPr txBox="1"/>
          <p:nvPr/>
        </p:nvSpPr>
        <p:spPr>
          <a:xfrm>
            <a:off x="995126" y="5051283"/>
            <a:ext cx="5243628" cy="400110"/>
          </a:xfrm>
          <a:prstGeom prst="rect">
            <a:avLst/>
          </a:prstGeom>
          <a:noFill/>
        </p:spPr>
        <p:txBody>
          <a:bodyPr wrap="square" rtlCol="0">
            <a:spAutoFit/>
          </a:bodyPr>
          <a:lstStyle/>
          <a:p>
            <a:r>
              <a:rPr lang="en-US" sz="2000" b="1" dirty="0"/>
              <a:t>Parallel capture of lineage and transcriptome</a:t>
            </a:r>
          </a:p>
        </p:txBody>
      </p:sp>
      <p:sp>
        <p:nvSpPr>
          <p:cNvPr id="9" name="TextBox 8">
            <a:extLst>
              <a:ext uri="{FF2B5EF4-FFF2-40B4-BE49-F238E27FC236}">
                <a16:creationId xmlns:a16="http://schemas.microsoft.com/office/drawing/2014/main" xmlns="" id="{3BDE5C12-F061-DC49-A9A6-49D1CED40149}"/>
              </a:ext>
            </a:extLst>
          </p:cNvPr>
          <p:cNvSpPr txBox="1"/>
          <p:nvPr/>
        </p:nvSpPr>
        <p:spPr>
          <a:xfrm>
            <a:off x="6670712" y="5051283"/>
            <a:ext cx="5243628" cy="400110"/>
          </a:xfrm>
          <a:prstGeom prst="rect">
            <a:avLst/>
          </a:prstGeom>
          <a:noFill/>
        </p:spPr>
        <p:txBody>
          <a:bodyPr wrap="square" rtlCol="0">
            <a:spAutoFit/>
          </a:bodyPr>
          <a:lstStyle/>
          <a:p>
            <a:r>
              <a:rPr lang="en-US" sz="2000" b="1" dirty="0"/>
              <a:t>CellTag ‘signatures’ are used to identify clones</a:t>
            </a:r>
          </a:p>
        </p:txBody>
      </p:sp>
      <p:sp>
        <p:nvSpPr>
          <p:cNvPr id="3" name="Rectangle 2">
            <a:extLst>
              <a:ext uri="{FF2B5EF4-FFF2-40B4-BE49-F238E27FC236}">
                <a16:creationId xmlns:a16="http://schemas.microsoft.com/office/drawing/2014/main" xmlns="" id="{2F3F2D5C-2BC2-9F49-AF49-22772B32BED1}"/>
              </a:ext>
            </a:extLst>
          </p:cNvPr>
          <p:cNvSpPr/>
          <p:nvPr/>
        </p:nvSpPr>
        <p:spPr>
          <a:xfrm>
            <a:off x="6369269" y="1325563"/>
            <a:ext cx="5545071" cy="428696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96891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Lineage tracing </a:t>
            </a:r>
          </a:p>
        </p:txBody>
      </p:sp>
      <p:grpSp>
        <p:nvGrpSpPr>
          <p:cNvPr id="18" name="Group 17">
            <a:extLst>
              <a:ext uri="{FF2B5EF4-FFF2-40B4-BE49-F238E27FC236}">
                <a16:creationId xmlns:a16="http://schemas.microsoft.com/office/drawing/2014/main" xmlns="" id="{C387ED89-30B5-6940-9D2A-D1BFBC116D11}"/>
              </a:ext>
            </a:extLst>
          </p:cNvPr>
          <p:cNvGrpSpPr/>
          <p:nvPr/>
        </p:nvGrpSpPr>
        <p:grpSpPr>
          <a:xfrm>
            <a:off x="33855" y="1575308"/>
            <a:ext cx="4348218" cy="4612782"/>
            <a:chOff x="574754" y="1851367"/>
            <a:chExt cx="4525043" cy="4445305"/>
          </a:xfrm>
        </p:grpSpPr>
        <p:pic>
          <p:nvPicPr>
            <p:cNvPr id="19" name="Picture 18">
              <a:extLst>
                <a:ext uri="{FF2B5EF4-FFF2-40B4-BE49-F238E27FC236}">
                  <a16:creationId xmlns:a16="http://schemas.microsoft.com/office/drawing/2014/main" xmlns="" id="{B216C8EE-ED8F-F946-8E11-F0BC5E7F9B0A}"/>
                </a:ext>
              </a:extLst>
            </p:cNvPr>
            <p:cNvPicPr>
              <a:picLocks noChangeAspect="1"/>
            </p:cNvPicPr>
            <p:nvPr/>
          </p:nvPicPr>
          <p:blipFill>
            <a:blip r:embed="rId2"/>
            <a:stretch>
              <a:fillRect/>
            </a:stretch>
          </p:blipFill>
          <p:spPr>
            <a:xfrm>
              <a:off x="766501" y="1921842"/>
              <a:ext cx="4333296" cy="4374830"/>
            </a:xfrm>
            <a:prstGeom prst="rect">
              <a:avLst/>
            </a:prstGeom>
          </p:spPr>
        </p:pic>
        <p:sp>
          <p:nvSpPr>
            <p:cNvPr id="20" name="Rectangle 19">
              <a:extLst>
                <a:ext uri="{FF2B5EF4-FFF2-40B4-BE49-F238E27FC236}">
                  <a16:creationId xmlns:a16="http://schemas.microsoft.com/office/drawing/2014/main" xmlns="" id="{D818CD1F-5793-D245-A5A0-2CA636FE044E}"/>
                </a:ext>
              </a:extLst>
            </p:cNvPr>
            <p:cNvSpPr/>
            <p:nvPr/>
          </p:nvSpPr>
          <p:spPr>
            <a:xfrm>
              <a:off x="574754" y="1851367"/>
              <a:ext cx="448235" cy="28687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xmlns="" id="{B8352D78-8BE5-EE42-8F63-CD3A70D51094}"/>
              </a:ext>
            </a:extLst>
          </p:cNvPr>
          <p:cNvGrpSpPr/>
          <p:nvPr/>
        </p:nvGrpSpPr>
        <p:grpSpPr>
          <a:xfrm>
            <a:off x="2870071" y="1460511"/>
            <a:ext cx="2033881" cy="757267"/>
            <a:chOff x="3575878" y="1207622"/>
            <a:chExt cx="2033881" cy="757267"/>
          </a:xfrm>
        </p:grpSpPr>
        <p:pic>
          <p:nvPicPr>
            <p:cNvPr id="8" name="Picture 7">
              <a:extLst>
                <a:ext uri="{FF2B5EF4-FFF2-40B4-BE49-F238E27FC236}">
                  <a16:creationId xmlns:a16="http://schemas.microsoft.com/office/drawing/2014/main" xmlns="" id="{6042AEF7-048A-B946-9F0F-393FC3734ADE}"/>
                </a:ext>
              </a:extLst>
            </p:cNvPr>
            <p:cNvPicPr>
              <a:picLocks noChangeAspect="1"/>
            </p:cNvPicPr>
            <p:nvPr/>
          </p:nvPicPr>
          <p:blipFill>
            <a:blip r:embed="rId3"/>
            <a:stretch>
              <a:fillRect/>
            </a:stretch>
          </p:blipFill>
          <p:spPr>
            <a:xfrm>
              <a:off x="3575878" y="1207622"/>
              <a:ext cx="2033881" cy="485826"/>
            </a:xfrm>
            <a:prstGeom prst="rect">
              <a:avLst/>
            </a:prstGeom>
          </p:spPr>
        </p:pic>
        <p:sp>
          <p:nvSpPr>
            <p:cNvPr id="9" name="Rectangle 8">
              <a:extLst>
                <a:ext uri="{FF2B5EF4-FFF2-40B4-BE49-F238E27FC236}">
                  <a16:creationId xmlns:a16="http://schemas.microsoft.com/office/drawing/2014/main" xmlns="" id="{55C2E1E7-21AA-F64D-9981-9571D72D87F6}"/>
                </a:ext>
              </a:extLst>
            </p:cNvPr>
            <p:cNvSpPr/>
            <p:nvPr/>
          </p:nvSpPr>
          <p:spPr>
            <a:xfrm>
              <a:off x="4290639" y="1467661"/>
              <a:ext cx="102184" cy="215295"/>
            </a:xfrm>
            <a:prstGeom prst="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10" name="TextBox 9">
              <a:extLst>
                <a:ext uri="{FF2B5EF4-FFF2-40B4-BE49-F238E27FC236}">
                  <a16:creationId xmlns:a16="http://schemas.microsoft.com/office/drawing/2014/main" xmlns="" id="{A897A81D-24FB-3C4A-8109-E77DF8F88E48}"/>
                </a:ext>
              </a:extLst>
            </p:cNvPr>
            <p:cNvSpPr txBox="1"/>
            <p:nvPr/>
          </p:nvSpPr>
          <p:spPr>
            <a:xfrm>
              <a:off x="3914428" y="1687890"/>
              <a:ext cx="1459406" cy="276999"/>
            </a:xfrm>
            <a:prstGeom prst="rect">
              <a:avLst/>
            </a:prstGeom>
            <a:noFill/>
          </p:spPr>
          <p:txBody>
            <a:bodyPr wrap="square" rtlCol="0">
              <a:spAutoFit/>
            </a:bodyPr>
            <a:lstStyle/>
            <a:p>
              <a:r>
                <a:rPr lang="en-US" sz="1200" b="1" i="1" dirty="0">
                  <a:solidFill>
                    <a:srgbClr val="FF0000"/>
                  </a:solidFill>
                </a:rPr>
                <a:t>Time motif</a:t>
              </a:r>
            </a:p>
          </p:txBody>
        </p:sp>
      </p:grpSp>
      <p:graphicFrame>
        <p:nvGraphicFramePr>
          <p:cNvPr id="4" name="Table 3">
            <a:extLst>
              <a:ext uri="{FF2B5EF4-FFF2-40B4-BE49-F238E27FC236}">
                <a16:creationId xmlns:a16="http://schemas.microsoft.com/office/drawing/2014/main" xmlns="" id="{BFCAB939-ED59-914D-A2A9-8D1876CF43B3}"/>
              </a:ext>
            </a:extLst>
          </p:cNvPr>
          <p:cNvGraphicFramePr>
            <a:graphicFrameLocks noGrp="1"/>
          </p:cNvGraphicFramePr>
          <p:nvPr>
            <p:extLst>
              <p:ext uri="{D42A27DB-BD31-4B8C-83A1-F6EECF244321}">
                <p14:modId xmlns:p14="http://schemas.microsoft.com/office/powerpoint/2010/main" val="2806013392"/>
              </p:ext>
            </p:extLst>
          </p:nvPr>
        </p:nvGraphicFramePr>
        <p:xfrm>
          <a:off x="5181600" y="3209921"/>
          <a:ext cx="6800192" cy="1416685"/>
        </p:xfrm>
        <a:graphic>
          <a:graphicData uri="http://schemas.openxmlformats.org/drawingml/2006/table">
            <a:tbl>
              <a:tblPr>
                <a:tableStyleId>{5C22544A-7EE6-4342-B048-85BDC9FD1C3A}</a:tableStyleId>
              </a:tblPr>
              <a:tblGrid>
                <a:gridCol w="505800">
                  <a:extLst>
                    <a:ext uri="{9D8B030D-6E8A-4147-A177-3AD203B41FA5}">
                      <a16:colId xmlns:a16="http://schemas.microsoft.com/office/drawing/2014/main" xmlns="" val="3225313728"/>
                    </a:ext>
                  </a:extLst>
                </a:gridCol>
                <a:gridCol w="598529">
                  <a:extLst>
                    <a:ext uri="{9D8B030D-6E8A-4147-A177-3AD203B41FA5}">
                      <a16:colId xmlns:a16="http://schemas.microsoft.com/office/drawing/2014/main" xmlns="" val="2517940571"/>
                    </a:ext>
                  </a:extLst>
                </a:gridCol>
                <a:gridCol w="370921">
                  <a:extLst>
                    <a:ext uri="{9D8B030D-6E8A-4147-A177-3AD203B41FA5}">
                      <a16:colId xmlns:a16="http://schemas.microsoft.com/office/drawing/2014/main" xmlns="" val="2674884809"/>
                    </a:ext>
                  </a:extLst>
                </a:gridCol>
                <a:gridCol w="800849">
                  <a:extLst>
                    <a:ext uri="{9D8B030D-6E8A-4147-A177-3AD203B41FA5}">
                      <a16:colId xmlns:a16="http://schemas.microsoft.com/office/drawing/2014/main" xmlns="" val="2510087357"/>
                    </a:ext>
                  </a:extLst>
                </a:gridCol>
                <a:gridCol w="573239">
                  <a:extLst>
                    <a:ext uri="{9D8B030D-6E8A-4147-A177-3AD203B41FA5}">
                      <a16:colId xmlns:a16="http://schemas.microsoft.com/office/drawing/2014/main" xmlns="" val="2370257236"/>
                    </a:ext>
                  </a:extLst>
                </a:gridCol>
                <a:gridCol w="573239">
                  <a:extLst>
                    <a:ext uri="{9D8B030D-6E8A-4147-A177-3AD203B41FA5}">
                      <a16:colId xmlns:a16="http://schemas.microsoft.com/office/drawing/2014/main" xmlns="" val="533246536"/>
                    </a:ext>
                  </a:extLst>
                </a:gridCol>
                <a:gridCol w="396211">
                  <a:extLst>
                    <a:ext uri="{9D8B030D-6E8A-4147-A177-3AD203B41FA5}">
                      <a16:colId xmlns:a16="http://schemas.microsoft.com/office/drawing/2014/main" xmlns="" val="1943211772"/>
                    </a:ext>
                  </a:extLst>
                </a:gridCol>
                <a:gridCol w="868288">
                  <a:extLst>
                    <a:ext uri="{9D8B030D-6E8A-4147-A177-3AD203B41FA5}">
                      <a16:colId xmlns:a16="http://schemas.microsoft.com/office/drawing/2014/main" xmlns="" val="3555930333"/>
                    </a:ext>
                  </a:extLst>
                </a:gridCol>
                <a:gridCol w="245995">
                  <a:extLst>
                    <a:ext uri="{9D8B030D-6E8A-4147-A177-3AD203B41FA5}">
                      <a16:colId xmlns:a16="http://schemas.microsoft.com/office/drawing/2014/main" xmlns="" val="3576640082"/>
                    </a:ext>
                  </a:extLst>
                </a:gridCol>
                <a:gridCol w="633046">
                  <a:extLst>
                    <a:ext uri="{9D8B030D-6E8A-4147-A177-3AD203B41FA5}">
                      <a16:colId xmlns:a16="http://schemas.microsoft.com/office/drawing/2014/main" xmlns="" val="1904813618"/>
                    </a:ext>
                  </a:extLst>
                </a:gridCol>
                <a:gridCol w="683316">
                  <a:extLst>
                    <a:ext uri="{9D8B030D-6E8A-4147-A177-3AD203B41FA5}">
                      <a16:colId xmlns:a16="http://schemas.microsoft.com/office/drawing/2014/main" xmlns="" val="324369021"/>
                    </a:ext>
                  </a:extLst>
                </a:gridCol>
                <a:gridCol w="550759">
                  <a:extLst>
                    <a:ext uri="{9D8B030D-6E8A-4147-A177-3AD203B41FA5}">
                      <a16:colId xmlns:a16="http://schemas.microsoft.com/office/drawing/2014/main" xmlns="" val="1661784964"/>
                    </a:ext>
                  </a:extLst>
                </a:gridCol>
              </a:tblGrid>
              <a:tr h="203200">
                <a:tc>
                  <a:txBody>
                    <a:bodyPr/>
                    <a:lstStyle/>
                    <a:p>
                      <a:pPr algn="ctr" fontAlgn="b"/>
                      <a:r>
                        <a:rPr lang="en-US" sz="1200" b="1" u="none" strike="noStrike" dirty="0">
                          <a:effectLst/>
                        </a:rPr>
                        <a:t>Gene 1</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Gene 2</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Gene 20,000</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CellTag 1</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CellTag 2</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CellTag 64,000</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200" b="1"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r>
                        <a:rPr lang="en-US" sz="1200" b="1" u="none" strike="noStrike" dirty="0">
                          <a:effectLst/>
                        </a:rPr>
                        <a:t>Round 1</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Round 2</a:t>
                      </a:r>
                      <a:endParaRPr lang="en-US" sz="1200" b="1"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b="1" u="none" strike="noStrike" dirty="0">
                          <a:effectLst/>
                        </a:rPr>
                        <a:t>Round 3</a:t>
                      </a:r>
                      <a:endParaRPr lang="en-US" sz="1200" b="1"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xmlns="" val="1344512660"/>
                  </a:ext>
                </a:extLst>
              </a:tr>
              <a:tr h="203200">
                <a:tc>
                  <a:txBody>
                    <a:bodyPr/>
                    <a:lstStyle/>
                    <a:p>
                      <a:pPr algn="ctr" fontAlgn="b"/>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20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15</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200" b="0"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dirty="0">
                          <a:effectLst/>
                        </a:rPr>
                        <a:t>6</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xmlns="" val="3578868895"/>
                  </a:ext>
                </a:extLst>
              </a:tr>
              <a:tr h="203200">
                <a:tc>
                  <a:txBody>
                    <a:bodyPr/>
                    <a:lstStyle/>
                    <a:p>
                      <a:pPr algn="ctr" fontAlgn="b"/>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2</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5</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200" b="0"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17</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9</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xmlns="" val="2200507338"/>
                  </a:ext>
                </a:extLst>
              </a:tr>
              <a:tr h="228600">
                <a:tc>
                  <a:txBody>
                    <a:bodyPr/>
                    <a:lstStyle/>
                    <a:p>
                      <a:pPr algn="ctr" fontAlgn="b"/>
                      <a:r>
                        <a:rPr lang="en-US" sz="1400" u="none" strike="noStrike">
                          <a:effectLst/>
                        </a:rPr>
                        <a:t>⋮</a:t>
                      </a:r>
                      <a:endParaRPr lang="en-US" sz="1400" b="1" i="0" u="none" strike="noStrike">
                        <a:solidFill>
                          <a:srgbClr val="545454"/>
                        </a:solidFill>
                        <a:effectLst/>
                        <a:latin typeface="Arial" panose="020B0604020202020204" pitchFamily="34" charset="0"/>
                      </a:endParaRPr>
                    </a:p>
                  </a:txBody>
                  <a:tcPr marL="9525" marR="9525" marT="9525" marB="0" anchor="b"/>
                </a:tc>
                <a:tc>
                  <a:txBody>
                    <a:bodyPr/>
                    <a:lstStyle/>
                    <a:p>
                      <a:pPr algn="ctr" fontAlgn="b"/>
                      <a:r>
                        <a:rPr lang="en-US" sz="1400" u="none" strike="noStrike">
                          <a:effectLst/>
                        </a:rPr>
                        <a:t>⋮</a:t>
                      </a:r>
                      <a:endParaRPr lang="en-US" sz="1400" b="1" i="0" u="none" strike="noStrike">
                        <a:solidFill>
                          <a:srgbClr val="545454"/>
                        </a:solidFill>
                        <a:effectLst/>
                        <a:latin typeface="Arial" panose="020B060402020202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a:t>
                      </a:r>
                      <a:endParaRPr lang="en-US" sz="1400" b="1" i="0" u="none" strike="noStrike">
                        <a:solidFill>
                          <a:srgbClr val="545454"/>
                        </a:solidFill>
                        <a:effectLst/>
                        <a:latin typeface="Arial" panose="020B0604020202020204" pitchFamily="34" charset="0"/>
                      </a:endParaRPr>
                    </a:p>
                  </a:txBody>
                  <a:tcPr marL="9525" marR="9525" marT="9525" marB="0" anchor="b"/>
                </a:tc>
                <a:tc>
                  <a:txBody>
                    <a:bodyPr/>
                    <a:lstStyle/>
                    <a:p>
                      <a:pPr algn="ctr" fontAlgn="b"/>
                      <a:r>
                        <a:rPr lang="en-US" sz="1400" u="none" strike="noStrike">
                          <a:effectLst/>
                        </a:rPr>
                        <a:t>⋮</a:t>
                      </a:r>
                      <a:endParaRPr lang="en-US" sz="1400" b="1" i="0" u="none" strike="noStrike">
                        <a:solidFill>
                          <a:srgbClr val="545454"/>
                        </a:solidFill>
                        <a:effectLst/>
                        <a:latin typeface="Arial" panose="020B0604020202020204" pitchFamily="34" charset="0"/>
                      </a:endParaRPr>
                    </a:p>
                  </a:txBody>
                  <a:tcPr marL="9525" marR="9525" marT="9525" marB="0" anchor="b"/>
                </a:tc>
                <a:tc>
                  <a:txBody>
                    <a:bodyPr/>
                    <a:lstStyle/>
                    <a:p>
                      <a:pPr algn="ctr" fontAlgn="b"/>
                      <a:r>
                        <a:rPr lang="en-US" sz="1400" u="none" strike="noStrike">
                          <a:effectLst/>
                        </a:rPr>
                        <a:t>⋮</a:t>
                      </a:r>
                      <a:endParaRPr lang="en-US" sz="1400" b="1" i="0" u="none" strike="noStrike">
                        <a:solidFill>
                          <a:srgbClr val="545454"/>
                        </a:solidFill>
                        <a:effectLst/>
                        <a:latin typeface="Arial" panose="020B060402020202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400" u="none" strike="noStrike">
                          <a:effectLst/>
                        </a:rPr>
                        <a:t>⋮</a:t>
                      </a:r>
                      <a:endParaRPr lang="en-US" sz="1400" b="1" i="0" u="none" strike="noStrike">
                        <a:solidFill>
                          <a:srgbClr val="545454"/>
                        </a:solidFill>
                        <a:effectLst/>
                        <a:latin typeface="Arial" panose="020B0604020202020204" pitchFamily="34" charset="0"/>
                      </a:endParaRPr>
                    </a:p>
                  </a:txBody>
                  <a:tcPr marL="9525" marR="9525" marT="9525" marB="0" anchor="b"/>
                </a:tc>
                <a:tc>
                  <a:txBody>
                    <a:bodyPr/>
                    <a:lstStyle/>
                    <a:p>
                      <a:pPr algn="ctr" fontAlgn="b"/>
                      <a:endParaRPr lang="en-US" sz="1200" b="0"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r>
                        <a:rPr lang="en-US" sz="1400" u="none" strike="noStrike">
                          <a:effectLst/>
                        </a:rPr>
                        <a:t>⋮</a:t>
                      </a:r>
                      <a:endParaRPr lang="en-US" sz="1400" b="1" i="0" u="none" strike="noStrike">
                        <a:solidFill>
                          <a:srgbClr val="545454"/>
                        </a:solidFill>
                        <a:effectLst/>
                        <a:latin typeface="Arial" panose="020B0604020202020204" pitchFamily="34" charset="0"/>
                      </a:endParaRPr>
                    </a:p>
                  </a:txBody>
                  <a:tcPr marL="9525" marR="9525" marT="9525" marB="0" anchor="b"/>
                </a:tc>
                <a:tc>
                  <a:txBody>
                    <a:bodyPr/>
                    <a:lstStyle/>
                    <a:p>
                      <a:pPr algn="ctr" fontAlgn="b"/>
                      <a:r>
                        <a:rPr lang="en-US" sz="1400" u="none" strike="noStrike">
                          <a:effectLst/>
                        </a:rPr>
                        <a:t>⋮</a:t>
                      </a:r>
                      <a:endParaRPr lang="en-US" sz="1400" b="1" i="0" u="none" strike="noStrike">
                        <a:solidFill>
                          <a:srgbClr val="545454"/>
                        </a:solidFill>
                        <a:effectLst/>
                        <a:latin typeface="Arial" panose="020B0604020202020204" pitchFamily="34" charset="0"/>
                      </a:endParaRPr>
                    </a:p>
                  </a:txBody>
                  <a:tcPr marL="9525" marR="9525" marT="9525" marB="0" anchor="b"/>
                </a:tc>
                <a:tc>
                  <a:txBody>
                    <a:bodyPr/>
                    <a:lstStyle/>
                    <a:p>
                      <a:pPr algn="ctr" fontAlgn="b"/>
                      <a:r>
                        <a:rPr lang="en-US" sz="1400" u="none" strike="noStrike">
                          <a:effectLst/>
                        </a:rPr>
                        <a:t>⋮</a:t>
                      </a:r>
                      <a:endParaRPr lang="en-US" sz="1400" b="1" i="0" u="none" strike="noStrike">
                        <a:solidFill>
                          <a:srgbClr val="545454"/>
                        </a:solidFill>
                        <a:effectLst/>
                        <a:latin typeface="Arial" panose="020B0604020202020204" pitchFamily="34" charset="0"/>
                      </a:endParaRPr>
                    </a:p>
                  </a:txBody>
                  <a:tcPr marL="9525" marR="9525" marT="9525" marB="0" anchor="b"/>
                </a:tc>
                <a:extLst>
                  <a:ext uri="{0D108BD9-81ED-4DB2-BD59-A6C34878D82A}">
                    <a16:rowId xmlns:a16="http://schemas.microsoft.com/office/drawing/2014/main" xmlns="" val="3084115638"/>
                  </a:ext>
                </a:extLst>
              </a:tr>
              <a:tr h="203200">
                <a:tc>
                  <a:txBody>
                    <a:bodyPr/>
                    <a:lstStyle/>
                    <a:p>
                      <a:pPr algn="ctr" fontAlgn="b"/>
                      <a:r>
                        <a:rPr lang="en-US" sz="1200" u="none" strike="noStrike">
                          <a:effectLst/>
                        </a:rPr>
                        <a:t>7</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18</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200" b="0"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a:effectLst/>
                        </a:rPr>
                        <a:t>34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NA</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28</a:t>
                      </a:r>
                      <a:endParaRPr lang="en-US" sz="1200" b="0" i="0" u="none" strike="noStrike">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xmlns="" val="942282197"/>
                  </a:ext>
                </a:extLst>
              </a:tr>
              <a:tr h="203200">
                <a:tc>
                  <a:txBody>
                    <a:bodyPr/>
                    <a:lstStyle/>
                    <a:p>
                      <a:pPr algn="ctr" fontAlgn="b"/>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1</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6</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0</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4</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endParaRPr lang="en-US" sz="1200" b="0" i="0" u="none" strike="noStrike" dirty="0">
                        <a:solidFill>
                          <a:srgbClr val="000000"/>
                        </a:solidFill>
                        <a:effectLst/>
                        <a:latin typeface="Calibri" panose="020F0502020204030204" pitchFamily="34" charset="0"/>
                      </a:endParaRPr>
                    </a:p>
                  </a:txBody>
                  <a:tcPr marL="9525" marR="9525" marT="9525" marB="0" anchor="b">
                    <a:noFill/>
                  </a:tcPr>
                </a:tc>
                <a:tc>
                  <a:txBody>
                    <a:bodyPr/>
                    <a:lstStyle/>
                    <a:p>
                      <a:pPr algn="ctr" fontAlgn="b"/>
                      <a:r>
                        <a:rPr lang="en-US" sz="1200" u="none" strike="noStrike" dirty="0">
                          <a:effectLst/>
                        </a:rPr>
                        <a:t>34</a:t>
                      </a:r>
                      <a:endParaRPr lang="en-US" sz="1200" b="0" i="0" u="none" strike="noStrike" dirty="0">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a:effectLst/>
                        </a:rPr>
                        <a:t>NA</a:t>
                      </a:r>
                      <a:endParaRPr lang="en-US" sz="1200" b="0" i="0" u="none" strike="noStrike">
                        <a:solidFill>
                          <a:srgbClr val="000000"/>
                        </a:solidFill>
                        <a:effectLst/>
                        <a:latin typeface="Calibri" panose="020F0502020204030204" pitchFamily="34" charset="0"/>
                      </a:endParaRPr>
                    </a:p>
                  </a:txBody>
                  <a:tcPr marL="9525" marR="9525" marT="9525" marB="0" anchor="b"/>
                </a:tc>
                <a:tc>
                  <a:txBody>
                    <a:bodyPr/>
                    <a:lstStyle/>
                    <a:p>
                      <a:pPr algn="ctr" fontAlgn="b"/>
                      <a:r>
                        <a:rPr lang="en-US" sz="1200" u="none" strike="noStrike" dirty="0">
                          <a:effectLst/>
                        </a:rPr>
                        <a:t>NA</a:t>
                      </a:r>
                      <a:endParaRPr lang="en-US" sz="1200" b="0" i="0" u="none" strike="noStrike" dirty="0">
                        <a:solidFill>
                          <a:srgbClr val="000000"/>
                        </a:solidFill>
                        <a:effectLst/>
                        <a:latin typeface="Calibri" panose="020F0502020204030204" pitchFamily="34" charset="0"/>
                      </a:endParaRPr>
                    </a:p>
                  </a:txBody>
                  <a:tcPr marL="9525" marR="9525" marT="9525" marB="0" anchor="b"/>
                </a:tc>
                <a:extLst>
                  <a:ext uri="{0D108BD9-81ED-4DB2-BD59-A6C34878D82A}">
                    <a16:rowId xmlns:a16="http://schemas.microsoft.com/office/drawing/2014/main" xmlns="" val="3515099728"/>
                  </a:ext>
                </a:extLst>
              </a:tr>
            </a:tbl>
          </a:graphicData>
        </a:graphic>
      </p:graphicFrame>
      <p:sp>
        <p:nvSpPr>
          <p:cNvPr id="11" name="TextBox 10">
            <a:extLst>
              <a:ext uri="{FF2B5EF4-FFF2-40B4-BE49-F238E27FC236}">
                <a16:creationId xmlns:a16="http://schemas.microsoft.com/office/drawing/2014/main" xmlns="" id="{E829A8E2-5B6A-164D-A839-91F08956FDD7}"/>
              </a:ext>
            </a:extLst>
          </p:cNvPr>
          <p:cNvSpPr txBox="1"/>
          <p:nvPr/>
        </p:nvSpPr>
        <p:spPr>
          <a:xfrm rot="16200000">
            <a:off x="4577113" y="3882546"/>
            <a:ext cx="653677" cy="369332"/>
          </a:xfrm>
          <a:prstGeom prst="rect">
            <a:avLst/>
          </a:prstGeom>
          <a:noFill/>
        </p:spPr>
        <p:txBody>
          <a:bodyPr wrap="square" rtlCol="0">
            <a:spAutoFit/>
          </a:bodyPr>
          <a:lstStyle/>
          <a:p>
            <a:r>
              <a:rPr lang="en-US" dirty="0"/>
              <a:t>Cells</a:t>
            </a:r>
          </a:p>
        </p:txBody>
      </p:sp>
      <p:sp>
        <p:nvSpPr>
          <p:cNvPr id="12" name="TextBox 11">
            <a:extLst>
              <a:ext uri="{FF2B5EF4-FFF2-40B4-BE49-F238E27FC236}">
                <a16:creationId xmlns:a16="http://schemas.microsoft.com/office/drawing/2014/main" xmlns="" id="{96150639-0A93-D04D-A768-5A27F4E16EB7}"/>
              </a:ext>
            </a:extLst>
          </p:cNvPr>
          <p:cNvSpPr txBox="1"/>
          <p:nvPr/>
        </p:nvSpPr>
        <p:spPr>
          <a:xfrm>
            <a:off x="5088618" y="2563589"/>
            <a:ext cx="2883877" cy="646331"/>
          </a:xfrm>
          <a:prstGeom prst="rect">
            <a:avLst/>
          </a:prstGeom>
          <a:noFill/>
        </p:spPr>
        <p:txBody>
          <a:bodyPr wrap="square" rtlCol="0">
            <a:spAutoFit/>
          </a:bodyPr>
          <a:lstStyle/>
          <a:p>
            <a:r>
              <a:rPr lang="en-US" dirty="0"/>
              <a:t>Expression </a:t>
            </a:r>
          </a:p>
          <a:p>
            <a:r>
              <a:rPr lang="en-US" dirty="0"/>
              <a:t>matrix</a:t>
            </a:r>
          </a:p>
        </p:txBody>
      </p:sp>
      <p:sp>
        <p:nvSpPr>
          <p:cNvPr id="16" name="TextBox 15">
            <a:extLst>
              <a:ext uri="{FF2B5EF4-FFF2-40B4-BE49-F238E27FC236}">
                <a16:creationId xmlns:a16="http://schemas.microsoft.com/office/drawing/2014/main" xmlns="" id="{8DEEAD9C-AE31-F144-9CC1-677E6D2FC91F}"/>
              </a:ext>
            </a:extLst>
          </p:cNvPr>
          <p:cNvSpPr txBox="1"/>
          <p:nvPr/>
        </p:nvSpPr>
        <p:spPr>
          <a:xfrm>
            <a:off x="10005277" y="2563590"/>
            <a:ext cx="1164472" cy="646331"/>
          </a:xfrm>
          <a:prstGeom prst="rect">
            <a:avLst/>
          </a:prstGeom>
          <a:noFill/>
        </p:spPr>
        <p:txBody>
          <a:bodyPr wrap="square" rtlCol="0">
            <a:spAutoFit/>
          </a:bodyPr>
          <a:lstStyle/>
          <a:p>
            <a:r>
              <a:rPr lang="en-US" dirty="0"/>
              <a:t>Clone</a:t>
            </a:r>
          </a:p>
          <a:p>
            <a:r>
              <a:rPr lang="en-US" dirty="0"/>
              <a:t>metadata</a:t>
            </a:r>
          </a:p>
        </p:txBody>
      </p:sp>
      <p:sp>
        <p:nvSpPr>
          <p:cNvPr id="21" name="TextBox 20">
            <a:extLst>
              <a:ext uri="{FF2B5EF4-FFF2-40B4-BE49-F238E27FC236}">
                <a16:creationId xmlns:a16="http://schemas.microsoft.com/office/drawing/2014/main" xmlns="" id="{3CB08E5C-4C18-3649-9511-D8BDBBB9331D}"/>
              </a:ext>
            </a:extLst>
          </p:cNvPr>
          <p:cNvSpPr txBox="1"/>
          <p:nvPr/>
        </p:nvSpPr>
        <p:spPr>
          <a:xfrm>
            <a:off x="5972538" y="4909612"/>
            <a:ext cx="5619241" cy="369332"/>
          </a:xfrm>
          <a:prstGeom prst="rect">
            <a:avLst/>
          </a:prstGeom>
          <a:noFill/>
        </p:spPr>
        <p:txBody>
          <a:bodyPr wrap="square" rtlCol="0">
            <a:spAutoFit/>
          </a:bodyPr>
          <a:lstStyle/>
          <a:p>
            <a:r>
              <a:rPr lang="en-US" dirty="0"/>
              <a:t>&gt; 100,000 cells, up to 64,000 CellTags per round</a:t>
            </a:r>
          </a:p>
        </p:txBody>
      </p:sp>
      <p:sp>
        <p:nvSpPr>
          <p:cNvPr id="13" name="Rectangle 12">
            <a:extLst>
              <a:ext uri="{FF2B5EF4-FFF2-40B4-BE49-F238E27FC236}">
                <a16:creationId xmlns:a16="http://schemas.microsoft.com/office/drawing/2014/main" xmlns="" id="{122AC6D9-06D7-ED47-93C5-7D909672720A}"/>
              </a:ext>
            </a:extLst>
          </p:cNvPr>
          <p:cNvSpPr/>
          <p:nvPr/>
        </p:nvSpPr>
        <p:spPr>
          <a:xfrm>
            <a:off x="4457819" y="2426604"/>
            <a:ext cx="7523973" cy="31723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27966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3"/>
                                        </p:tgtEl>
                                      </p:cBhvr>
                                    </p:animEffect>
                                    <p:set>
                                      <p:cBhvr>
                                        <p:cTn id="7" dur="1" fill="hold">
                                          <p:stCondLst>
                                            <p:cond delay="499"/>
                                          </p:stCondLst>
                                        </p:cTn>
                                        <p:tgtEl>
                                          <p:spTgt spid="1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Lineage</a:t>
            </a:r>
          </a:p>
        </p:txBody>
      </p:sp>
      <p:grpSp>
        <p:nvGrpSpPr>
          <p:cNvPr id="4" name="Group 3">
            <a:extLst>
              <a:ext uri="{FF2B5EF4-FFF2-40B4-BE49-F238E27FC236}">
                <a16:creationId xmlns:a16="http://schemas.microsoft.com/office/drawing/2014/main" xmlns="" id="{B908B8AD-7F24-C642-8531-F65EBD54BDCD}"/>
              </a:ext>
            </a:extLst>
          </p:cNvPr>
          <p:cNvGrpSpPr/>
          <p:nvPr/>
        </p:nvGrpSpPr>
        <p:grpSpPr>
          <a:xfrm>
            <a:off x="838200" y="1184886"/>
            <a:ext cx="10264519" cy="3744164"/>
            <a:chOff x="440995" y="1657828"/>
            <a:chExt cx="11310010" cy="4026600"/>
          </a:xfrm>
        </p:grpSpPr>
        <p:pic>
          <p:nvPicPr>
            <p:cNvPr id="5" name="Picture 4">
              <a:extLst>
                <a:ext uri="{FF2B5EF4-FFF2-40B4-BE49-F238E27FC236}">
                  <a16:creationId xmlns:a16="http://schemas.microsoft.com/office/drawing/2014/main" xmlns="" id="{3EBAA525-1421-AD46-A696-3DAF27F7EDCE}"/>
                </a:ext>
              </a:extLst>
            </p:cNvPr>
            <p:cNvPicPr>
              <a:picLocks noChangeAspect="1"/>
            </p:cNvPicPr>
            <p:nvPr/>
          </p:nvPicPr>
          <p:blipFill>
            <a:blip r:embed="rId2"/>
            <a:stretch>
              <a:fillRect/>
            </a:stretch>
          </p:blipFill>
          <p:spPr>
            <a:xfrm>
              <a:off x="440995" y="1657828"/>
              <a:ext cx="11310010" cy="4026600"/>
            </a:xfrm>
            <a:prstGeom prst="rect">
              <a:avLst/>
            </a:prstGeom>
          </p:spPr>
        </p:pic>
        <p:sp>
          <p:nvSpPr>
            <p:cNvPr id="3" name="Rectangle 2">
              <a:extLst>
                <a:ext uri="{FF2B5EF4-FFF2-40B4-BE49-F238E27FC236}">
                  <a16:creationId xmlns:a16="http://schemas.microsoft.com/office/drawing/2014/main" xmlns="" id="{8B28BE32-90A1-5549-AC8C-919CDD1EC306}"/>
                </a:ext>
              </a:extLst>
            </p:cNvPr>
            <p:cNvSpPr/>
            <p:nvPr/>
          </p:nvSpPr>
          <p:spPr>
            <a:xfrm>
              <a:off x="4170948" y="1657828"/>
              <a:ext cx="304800" cy="3955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4" name="Group 13">
            <a:extLst>
              <a:ext uri="{FF2B5EF4-FFF2-40B4-BE49-F238E27FC236}">
                <a16:creationId xmlns:a16="http://schemas.microsoft.com/office/drawing/2014/main" xmlns="" id="{46AA8F89-2E0F-DA4E-9509-BC0A6623CBFC}"/>
              </a:ext>
            </a:extLst>
          </p:cNvPr>
          <p:cNvGrpSpPr/>
          <p:nvPr/>
        </p:nvGrpSpPr>
        <p:grpSpPr>
          <a:xfrm>
            <a:off x="8539089" y="3502855"/>
            <a:ext cx="3348111" cy="3045370"/>
            <a:chOff x="6724358" y="183452"/>
            <a:chExt cx="2743199" cy="2390936"/>
          </a:xfrm>
        </p:grpSpPr>
        <p:pic>
          <p:nvPicPr>
            <p:cNvPr id="11" name="Picture 10">
              <a:extLst>
                <a:ext uri="{FF2B5EF4-FFF2-40B4-BE49-F238E27FC236}">
                  <a16:creationId xmlns:a16="http://schemas.microsoft.com/office/drawing/2014/main" xmlns="" id="{0E6D2C16-06F1-4B46-BDA9-27623AE16DC8}"/>
                </a:ext>
              </a:extLst>
            </p:cNvPr>
            <p:cNvPicPr>
              <a:picLocks noChangeAspect="1"/>
            </p:cNvPicPr>
            <p:nvPr/>
          </p:nvPicPr>
          <p:blipFill rotWithShape="1">
            <a:blip r:embed="rId3"/>
            <a:srcRect l="20229" t="18329" r="4663" b="8088"/>
            <a:stretch/>
          </p:blipFill>
          <p:spPr>
            <a:xfrm>
              <a:off x="6724358" y="183452"/>
              <a:ext cx="2180491" cy="2284221"/>
            </a:xfrm>
            <a:prstGeom prst="rect">
              <a:avLst/>
            </a:prstGeom>
          </p:spPr>
        </p:pic>
        <p:pic>
          <p:nvPicPr>
            <p:cNvPr id="12" name="Picture 11">
              <a:extLst>
                <a:ext uri="{FF2B5EF4-FFF2-40B4-BE49-F238E27FC236}">
                  <a16:creationId xmlns:a16="http://schemas.microsoft.com/office/drawing/2014/main" xmlns="" id="{FF9FB7C2-CE5E-5B4B-8AB5-7FDD5BD9793C}"/>
                </a:ext>
              </a:extLst>
            </p:cNvPr>
            <p:cNvPicPr>
              <a:picLocks noChangeAspect="1"/>
            </p:cNvPicPr>
            <p:nvPr/>
          </p:nvPicPr>
          <p:blipFill rotWithShape="1">
            <a:blip r:embed="rId3"/>
            <a:srcRect l="44902" t="2468" r="4663" b="87562"/>
            <a:stretch/>
          </p:blipFill>
          <p:spPr>
            <a:xfrm rot="5400000">
              <a:off x="8454684" y="1149132"/>
              <a:ext cx="1464212" cy="309489"/>
            </a:xfrm>
            <a:prstGeom prst="rect">
              <a:avLst/>
            </a:prstGeom>
          </p:spPr>
        </p:pic>
        <p:sp>
          <p:nvSpPr>
            <p:cNvPr id="13" name="Rectangle 12">
              <a:extLst>
                <a:ext uri="{FF2B5EF4-FFF2-40B4-BE49-F238E27FC236}">
                  <a16:creationId xmlns:a16="http://schemas.microsoft.com/office/drawing/2014/main" xmlns="" id="{376ED3A0-1F1C-4F4C-8AA8-FCD0098BFB49}"/>
                </a:ext>
              </a:extLst>
            </p:cNvPr>
            <p:cNvSpPr/>
            <p:nvPr/>
          </p:nvSpPr>
          <p:spPr>
            <a:xfrm>
              <a:off x="6724358" y="183452"/>
              <a:ext cx="2743199" cy="2390936"/>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740561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dirty="0"/>
              <a:t>Key Questions</a:t>
            </a:r>
          </a:p>
        </p:txBody>
      </p:sp>
      <p:sp>
        <p:nvSpPr>
          <p:cNvPr id="3" name="TextBox 2">
            <a:extLst>
              <a:ext uri="{FF2B5EF4-FFF2-40B4-BE49-F238E27FC236}">
                <a16:creationId xmlns:a16="http://schemas.microsoft.com/office/drawing/2014/main" xmlns="" id="{7F09F17E-F229-A64F-9E09-5574775C1EA1}"/>
              </a:ext>
            </a:extLst>
          </p:cNvPr>
          <p:cNvSpPr txBox="1"/>
          <p:nvPr/>
        </p:nvSpPr>
        <p:spPr>
          <a:xfrm>
            <a:off x="838200" y="2159752"/>
            <a:ext cx="10716127" cy="3416320"/>
          </a:xfrm>
          <a:prstGeom prst="rect">
            <a:avLst/>
          </a:prstGeom>
          <a:noFill/>
        </p:spPr>
        <p:txBody>
          <a:bodyPr wrap="square" rtlCol="0">
            <a:spAutoFit/>
          </a:bodyPr>
          <a:lstStyle/>
          <a:p>
            <a:pPr marL="285750" indent="-285750">
              <a:buFont typeface="Arial" panose="020B0604020202020204" pitchFamily="34" charset="0"/>
              <a:buChar char="•"/>
            </a:pPr>
            <a:r>
              <a:rPr lang="en-US" sz="2400" dirty="0"/>
              <a:t>From these clone and lineage distributions, how can we derive informative cell differentiation trajectories? For example, how can we trace differentiated cells to their origins? Does one cell type differentiate from a specific sub-type of cells, or a defined cell state? Can we define gene expression signatures associated with a specific trajectory early in the lineage? Are cell fate decisions deterministic or stochastic?</a:t>
            </a:r>
            <a:br>
              <a:rPr lang="en-US" sz="2400" dirty="0"/>
            </a:br>
            <a:endParaRPr lang="en-US" sz="2400" dirty="0"/>
          </a:p>
          <a:p>
            <a:pPr marL="285750" indent="-285750">
              <a:buFont typeface="Arial" panose="020B0604020202020204" pitchFamily="34" charset="0"/>
              <a:buChar char="•"/>
            </a:pPr>
            <a:r>
              <a:rPr lang="en-US" sz="2400" dirty="0"/>
              <a:t>How can we use lineage information to predict the future identity of unlabelled cells?</a:t>
            </a:r>
          </a:p>
        </p:txBody>
      </p:sp>
    </p:spTree>
    <p:extLst>
      <p:ext uri="{BB962C8B-B14F-4D97-AF65-F5344CB8AC3E}">
        <p14:creationId xmlns:p14="http://schemas.microsoft.com/office/powerpoint/2010/main" val="295379622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969</TotalTime>
  <Words>243</Words>
  <Application>Microsoft Macintosh PowerPoint</Application>
  <PresentationFormat>Widescreen</PresentationFormat>
  <Paragraphs>94</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Calibri</vt:lpstr>
      <vt:lpstr>Calibri Light</vt:lpstr>
      <vt:lpstr>Arial</vt:lpstr>
      <vt:lpstr>Office Theme</vt:lpstr>
      <vt:lpstr>Using ground-truth lineage tracing to infer differentiation trajectories</vt:lpstr>
      <vt:lpstr>Lineage</vt:lpstr>
      <vt:lpstr>Labeling cells to reconstruct lineage</vt:lpstr>
      <vt:lpstr>Barcoding methods to label cells</vt:lpstr>
      <vt:lpstr>Lineage tracing </vt:lpstr>
      <vt:lpstr>Lineage</vt:lpstr>
      <vt:lpstr>Key Questions</vt:lpstr>
    </vt:vector>
  </TitlesOfParts>
  <Company/>
  <LinksUpToDate>false</LinksUpToDate>
  <SharedDoc>false</SharedDoc>
  <HyperlinksChanged>false</HyperlinksChanged>
  <AppVersion>15.0022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Phenotypic data: a crash course</dc:title>
  <dc:creator>Microsoft Office User</dc:creator>
  <cp:lastModifiedBy>Microsoft Office User</cp:lastModifiedBy>
  <cp:revision>43</cp:revision>
  <dcterms:created xsi:type="dcterms:W3CDTF">2019-12-06T02:53:46Z</dcterms:created>
  <dcterms:modified xsi:type="dcterms:W3CDTF">2019-12-11T17:04:10Z</dcterms:modified>
</cp:coreProperties>
</file>

<file path=docProps/thumbnail.jpeg>
</file>